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68" r:id="rId3"/>
    <p:sldId id="256" r:id="rId4"/>
    <p:sldId id="259" r:id="rId5"/>
    <p:sldId id="258" r:id="rId6"/>
    <p:sldId id="260" r:id="rId7"/>
    <p:sldId id="262" r:id="rId8"/>
    <p:sldId id="263" r:id="rId9"/>
    <p:sldId id="266" r:id="rId10"/>
    <p:sldId id="267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93"/>
    <a:srgbClr val="0D3AFB"/>
    <a:srgbClr val="E2F9FE"/>
    <a:srgbClr val="00FFFF"/>
    <a:srgbClr val="D3F5FD"/>
    <a:srgbClr val="A7EBFB"/>
    <a:srgbClr val="76B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18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683419-0851-7C7F-FB46-35066FDD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53" y="484267"/>
            <a:ext cx="5038725" cy="5038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9884D-EBEC-0AC0-DDC6-916DE90B78FC}"/>
              </a:ext>
            </a:extLst>
          </p:cNvPr>
          <p:cNvSpPr txBox="1"/>
          <p:nvPr/>
        </p:nvSpPr>
        <p:spPr>
          <a:xfrm>
            <a:off x="5798916" y="5914665"/>
            <a:ext cx="37224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_</a:t>
            </a:r>
            <a:r>
              <a:rPr lang="en-US" sz="6000" dirty="0" err="1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StudPath</a:t>
            </a: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_</a:t>
            </a:r>
            <a:endParaRPr lang="en-IN" sz="6000" dirty="0">
              <a:solidFill>
                <a:schemeClr val="accent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52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DA933-C6D3-2973-FA72-A14F277E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1220" y="75251"/>
            <a:ext cx="7138686" cy="7138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F8136A-CBF4-3FBC-1053-532DB80D09CB}"/>
              </a:ext>
            </a:extLst>
          </p:cNvPr>
          <p:cNvSpPr txBox="1"/>
          <p:nvPr/>
        </p:nvSpPr>
        <p:spPr>
          <a:xfrm>
            <a:off x="5139160" y="7138686"/>
            <a:ext cx="4951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4893"/>
                </a:solidFill>
              </a:rPr>
              <a:t>Feedback Form</a:t>
            </a:r>
            <a:endParaRPr lang="en-IN" sz="6000" dirty="0">
              <a:solidFill>
                <a:srgbClr val="004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1CFC-2E76-E34C-BF16-56D2E9DC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2" y="596337"/>
            <a:ext cx="2486387" cy="17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9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BD795B-6550-17CA-600F-33BE68A55C4E}"/>
              </a:ext>
            </a:extLst>
          </p:cNvPr>
          <p:cNvSpPr txBox="1"/>
          <p:nvPr/>
        </p:nvSpPr>
        <p:spPr>
          <a:xfrm>
            <a:off x="1549101" y="3243731"/>
            <a:ext cx="11811898" cy="2436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800" kern="100" dirty="0">
                <a:solidFill>
                  <a:srgbClr val="00489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 </a:t>
            </a:r>
            <a:r>
              <a:rPr lang="en-IN" sz="4800" kern="100" dirty="0">
                <a:solidFill>
                  <a:srgbClr val="00489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IN" sz="4800" kern="100" dirty="0">
                <a:solidFill>
                  <a:srgbClr val="00489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0% of colleges struggle to effectively manage and track the progress of their large student populations </a:t>
            </a:r>
          </a:p>
        </p:txBody>
      </p:sp>
      <p:pic>
        <p:nvPicPr>
          <p:cNvPr id="1026" name="Picture 2" descr="Premium Photo | The word problem on a yellow background with question marks  The concept of difficulties">
            <a:extLst>
              <a:ext uri="{FF2B5EF4-FFF2-40B4-BE49-F238E27FC236}">
                <a16:creationId xmlns:a16="http://schemas.microsoft.com/office/drawing/2014/main" id="{B1941CCD-E625-1828-FB4F-841353DC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321553"/>
            <a:ext cx="7885355" cy="22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4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40888" y="1015111"/>
            <a:ext cx="13789512" cy="1160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 err="1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Studpath</a:t>
            </a:r>
            <a:r>
              <a:rPr lang="en-US" sz="6707" dirty="0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:-</a:t>
            </a:r>
            <a:endParaRPr lang="en-US" sz="6707" dirty="0">
              <a:solidFill>
                <a:srgbClr val="00489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DE22B-415A-0C96-65D8-93BD3586C243}"/>
              </a:ext>
            </a:extLst>
          </p:cNvPr>
          <p:cNvSpPr txBox="1"/>
          <p:nvPr/>
        </p:nvSpPr>
        <p:spPr>
          <a:xfrm>
            <a:off x="6153374" y="4114800"/>
            <a:ext cx="8553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By -Tracking your Academic</a:t>
            </a:r>
          </a:p>
          <a:p>
            <a:r>
              <a:rPr lang="en-US" sz="4800" dirty="0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			 Journey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A1A7-F2E6-3C86-E3F9-70479E2FF66D}"/>
              </a:ext>
            </a:extLst>
          </p:cNvPr>
          <p:cNvSpPr txBox="1"/>
          <p:nvPr/>
        </p:nvSpPr>
        <p:spPr>
          <a:xfrm>
            <a:off x="6454588" y="1033712"/>
            <a:ext cx="6845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489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Simplifying Your </a:t>
            </a:r>
          </a:p>
          <a:p>
            <a:r>
              <a:rPr lang="en-US" sz="4800" dirty="0">
                <a:solidFill>
                  <a:srgbClr val="00489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Success Journey </a:t>
            </a:r>
            <a:endParaRPr lang="en-IN" sz="4800" dirty="0">
              <a:solidFill>
                <a:srgbClr val="00489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893B42-0DF5-90F9-D0F9-DA9DDE97C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19"/>
          <a:stretch/>
        </p:blipFill>
        <p:spPr>
          <a:xfrm>
            <a:off x="505163" y="3025589"/>
            <a:ext cx="5255110" cy="46918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F9FE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Tracking the Complete Journey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8001"/>
            </a:avLst>
          </a:prstGeom>
          <a:solidFill>
            <a:srgbClr val="E9ECF2"/>
          </a:solidFill>
          <a:ln/>
        </p:spPr>
      </p:sp>
      <p:sp>
        <p:nvSpPr>
          <p:cNvPr id="8" name="Text 4"/>
          <p:cNvSpPr/>
          <p:nvPr/>
        </p:nvSpPr>
        <p:spPr>
          <a:xfrm>
            <a:off x="1033582" y="2645688"/>
            <a:ext cx="136208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3" dirty="0"/>
          </a:p>
        </p:txBody>
      </p:sp>
      <p:sp>
        <p:nvSpPr>
          <p:cNvPr id="9" name="Text 5"/>
          <p:cNvSpPr/>
          <p:nvPr/>
        </p:nvSpPr>
        <p:spPr>
          <a:xfrm>
            <a:off x="2313623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Academics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courses, grades, deadlines, and progress toward graduation requirements.</a:t>
            </a:r>
            <a:endParaRPr lang="en-US" sz="1735" dirty="0"/>
          </a:p>
        </p:txBody>
      </p:sp>
      <p:sp>
        <p:nvSpPr>
          <p:cNvPr id="11" name="Shape 7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8001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1010364" y="4488061"/>
            <a:ext cx="182523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3" dirty="0"/>
          </a:p>
        </p:txBody>
      </p:sp>
      <p:sp>
        <p:nvSpPr>
          <p:cNvPr id="13" name="Text 9"/>
          <p:cNvSpPr/>
          <p:nvPr/>
        </p:nvSpPr>
        <p:spPr>
          <a:xfrm>
            <a:off x="2313623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Career</a:t>
            </a:r>
            <a:endParaRPr lang="en-US" sz="3200" dirty="0"/>
          </a:p>
        </p:txBody>
      </p:sp>
      <p:sp>
        <p:nvSpPr>
          <p:cNvPr id="14" name="Text 10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career paths, build a professional portfolio, and connect with potential employers.</a:t>
            </a:r>
            <a:endParaRPr lang="en-US" sz="1735" dirty="0"/>
          </a:p>
        </p:txBody>
      </p:sp>
      <p:sp>
        <p:nvSpPr>
          <p:cNvPr id="15" name="Shape 11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8001"/>
            </a:avLst>
          </a:prstGeom>
          <a:solidFill>
            <a:srgbClr val="E9ECF2"/>
          </a:solidFill>
          <a:ln/>
        </p:spPr>
      </p:sp>
      <p:sp>
        <p:nvSpPr>
          <p:cNvPr id="16" name="Text 12"/>
          <p:cNvSpPr/>
          <p:nvPr/>
        </p:nvSpPr>
        <p:spPr>
          <a:xfrm>
            <a:off x="1012388" y="6330434"/>
            <a:ext cx="17847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3" dirty="0"/>
          </a:p>
        </p:txBody>
      </p:sp>
      <p:sp>
        <p:nvSpPr>
          <p:cNvPr id="17" name="Text 13"/>
          <p:cNvSpPr/>
          <p:nvPr/>
        </p:nvSpPr>
        <p:spPr>
          <a:xfrm>
            <a:off x="2313623" y="6220182"/>
            <a:ext cx="290500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 Development</a:t>
            </a:r>
            <a:endParaRPr lang="en-US" sz="3200" dirty="0"/>
          </a:p>
        </p:txBody>
      </p:sp>
      <p:sp>
        <p:nvSpPr>
          <p:cNvPr id="18" name="Text 14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goals, track progress, and access resources to enhance personal growth and well-being.</a:t>
            </a:r>
            <a:endParaRPr lang="en-US" sz="1735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0AA923-9842-5E28-ABFF-42E254DC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338" y="1543918"/>
            <a:ext cx="5053723" cy="49517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F9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30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01215" y="3067292"/>
            <a:ext cx="6890638" cy="4267792"/>
          </a:xfrm>
          <a:prstGeom prst="roundRect">
            <a:avLst>
              <a:gd name="adj" fmla="val 2008"/>
            </a:avLst>
          </a:prstGeom>
          <a:solidFill>
            <a:srgbClr val="E9EC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2422787" y="3979433"/>
            <a:ext cx="3086100" cy="8039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6000" dirty="0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Vision</a:t>
            </a:r>
            <a:endParaRPr lang="en-US" sz="6000" dirty="0">
              <a:solidFill>
                <a:srgbClr val="004893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73336" y="5231747"/>
            <a:ext cx="6471699" cy="185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00489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empower students and enhance their academic excellence through personalized education.</a:t>
            </a:r>
            <a:endParaRPr lang="en-US" sz="2800" dirty="0">
              <a:solidFill>
                <a:srgbClr val="004893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438668" y="3067292"/>
            <a:ext cx="6890517" cy="4267791"/>
          </a:xfrm>
          <a:prstGeom prst="roundRect">
            <a:avLst>
              <a:gd name="adj" fmla="val 2008"/>
            </a:avLst>
          </a:prstGeom>
          <a:solidFill>
            <a:srgbClr val="E9EC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0" name="Text 7"/>
          <p:cNvSpPr/>
          <p:nvPr/>
        </p:nvSpPr>
        <p:spPr>
          <a:xfrm>
            <a:off x="9340876" y="39219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6000" dirty="0">
                <a:solidFill>
                  <a:srgbClr val="00489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Mission</a:t>
            </a:r>
            <a:endParaRPr lang="en-US" sz="6000" dirty="0">
              <a:solidFill>
                <a:srgbClr val="004893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604461" y="5231747"/>
            <a:ext cx="6471580" cy="1580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00489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 comprehensive platform that simplifies the college journey, fosters student success, and strengthens the college community.</a:t>
            </a:r>
            <a:endParaRPr lang="en-US" sz="2800" dirty="0">
              <a:solidFill>
                <a:srgbClr val="00489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-6905" y="0"/>
            <a:ext cx="14630400" cy="8229600"/>
          </a:xfrm>
          <a:prstGeom prst="rect">
            <a:avLst/>
          </a:prstGeom>
          <a:solidFill>
            <a:srgbClr val="E2F9FE"/>
          </a:solidFill>
          <a:ln/>
        </p:spPr>
      </p:sp>
      <p:sp>
        <p:nvSpPr>
          <p:cNvPr id="4" name="Text 2"/>
          <p:cNvSpPr/>
          <p:nvPr/>
        </p:nvSpPr>
        <p:spPr>
          <a:xfrm>
            <a:off x="679625" y="3517154"/>
            <a:ext cx="1305952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Student Management System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736715" y="507866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Student Data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08419" y="5761159"/>
            <a:ext cx="3898821" cy="18475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Collects and analyzes student data to understand individual needs and provide targeted support.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948751" y="4692904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4872942" y="5786741"/>
            <a:ext cx="447959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tailored recommendations for courses, internships, mentorship opportunities, and other relevant resources.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0089254" y="5060936"/>
            <a:ext cx="3086100" cy="1451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Progress</a:t>
            </a: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Tracking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10123011" y="577414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student progress and identifies potential areas for improvement, providing timely interventions.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D01D79-4A16-E275-3742-7EE37BADA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2"/>
          <a:stretch/>
        </p:blipFill>
        <p:spPr>
          <a:xfrm>
            <a:off x="363485" y="-13105"/>
            <a:ext cx="13889620" cy="34134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E2F9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477214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353615"/>
            <a:ext cx="6331625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Improving College Experiences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16" y="1831486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867" y="177893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Stronger Community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83867" y="2126789"/>
            <a:ext cx="7934325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Fosters a sense of belonging and community by connecting students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peers, mentors, and faculty.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9" y="3365128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0068" y="3329344"/>
            <a:ext cx="268128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Communication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550068" y="375457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platform for seamless communication between students,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faculty, and staff.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36" y="5170899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0068" y="5113965"/>
            <a:ext cx="233767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Engagement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464988" y="555734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Encourages active participation in campus events, clubs, and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organizations.</a:t>
            </a:r>
            <a:endParaRPr lang="en-US" sz="20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09" y="7005403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50068" y="7005403"/>
            <a:ext cx="218193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Higher Success Rates</a:t>
            </a:r>
            <a:endParaRPr lang="en-US" sz="2400" dirty="0"/>
          </a:p>
        </p:txBody>
      </p:sp>
      <p:sp>
        <p:nvSpPr>
          <p:cNvPr id="18" name="Text 10"/>
          <p:cNvSpPr/>
          <p:nvPr/>
        </p:nvSpPr>
        <p:spPr>
          <a:xfrm>
            <a:off x="550067" y="743396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Ultimately aims to improve student retention, graduation rates, and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success.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1966674"/>
            <a:ext cx="5054322" cy="429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458" y="259199"/>
            <a:ext cx="566975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Studpath's Unique Offerings</a:t>
            </a:r>
            <a:endParaRPr lang="en-US" sz="3402" dirty="0"/>
          </a:p>
        </p:txBody>
      </p:sp>
      <p:sp>
        <p:nvSpPr>
          <p:cNvPr id="9" name="Text 5"/>
          <p:cNvSpPr/>
          <p:nvPr/>
        </p:nvSpPr>
        <p:spPr>
          <a:xfrm>
            <a:off x="612458" y="390566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2297788" y="1945928"/>
            <a:ext cx="6432338" cy="96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academic, career, and personal development progress in one central platform.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612458" y="4499325"/>
            <a:ext cx="7919085" cy="1052155"/>
          </a:xfrm>
          <a:prstGeom prst="rect">
            <a:avLst/>
          </a:prstGeom>
          <a:solidFill>
            <a:srgbClr val="76BFDE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8"/>
          <p:cNvSpPr/>
          <p:nvPr/>
        </p:nvSpPr>
        <p:spPr>
          <a:xfrm>
            <a:off x="3620691" y="349079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2297787" y="3521034"/>
            <a:ext cx="643233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tailored suggestions for courses, internships, and other resources based on student data.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85217" y="5539502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2297788" y="5406435"/>
            <a:ext cx="6282635" cy="10521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student data to identify trends and areas for improvement, enabling institutions to provide better support.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CF49F-E92F-F483-1918-D6A1C443D8BC}"/>
              </a:ext>
            </a:extLst>
          </p:cNvPr>
          <p:cNvSpPr txBox="1"/>
          <p:nvPr/>
        </p:nvSpPr>
        <p:spPr>
          <a:xfrm>
            <a:off x="604836" y="1365815"/>
            <a:ext cx="4031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.Comprehensive Tracking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44E166-E346-12FE-23FF-4A40AED89962}"/>
              </a:ext>
            </a:extLst>
          </p:cNvPr>
          <p:cNvSpPr txBox="1"/>
          <p:nvPr/>
        </p:nvSpPr>
        <p:spPr>
          <a:xfrm>
            <a:off x="565071" y="3086280"/>
            <a:ext cx="7315200" cy="38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77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Personalized Recommendations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396B2-5FEE-5ACE-25FE-8DD6654084D7}"/>
              </a:ext>
            </a:extLst>
          </p:cNvPr>
          <p:cNvSpPr txBox="1"/>
          <p:nvPr/>
        </p:nvSpPr>
        <p:spPr>
          <a:xfrm>
            <a:off x="565071" y="4757458"/>
            <a:ext cx="7315200" cy="38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77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Data-Driven Insights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4ACA65-3EE8-1011-C577-F749B08C4790}"/>
              </a:ext>
            </a:extLst>
          </p:cNvPr>
          <p:cNvSpPr txBox="1"/>
          <p:nvPr/>
        </p:nvSpPr>
        <p:spPr>
          <a:xfrm>
            <a:off x="1851499" y="7284720"/>
            <a:ext cx="424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4893"/>
                </a:solidFill>
              </a:rPr>
              <a:t>Instagram QR</a:t>
            </a:r>
            <a:endParaRPr lang="en-IN" sz="4800" dirty="0">
              <a:solidFill>
                <a:srgbClr val="0048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BA52D-C296-D012-CB36-135E0825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07"/>
          <a:stretch/>
        </p:blipFill>
        <p:spPr>
          <a:xfrm>
            <a:off x="7684156" y="0"/>
            <a:ext cx="6946244" cy="7117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B6B07-07CC-3A6F-1361-1219B12BFC29}"/>
              </a:ext>
            </a:extLst>
          </p:cNvPr>
          <p:cNvSpPr txBox="1"/>
          <p:nvPr/>
        </p:nvSpPr>
        <p:spPr>
          <a:xfrm>
            <a:off x="9608466" y="7284719"/>
            <a:ext cx="424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004893"/>
                </a:solidFill>
              </a:rPr>
              <a:t>Linkedin</a:t>
            </a:r>
            <a:r>
              <a:rPr lang="en-US" sz="4800" dirty="0">
                <a:solidFill>
                  <a:srgbClr val="004893"/>
                </a:solidFill>
              </a:rPr>
              <a:t> QR</a:t>
            </a:r>
            <a:endParaRPr lang="en-IN" sz="4800" dirty="0">
              <a:solidFill>
                <a:srgbClr val="004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28E75-5E1A-CD11-37F9-9AD1E81CC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76"/>
          <a:stretch/>
        </p:blipFill>
        <p:spPr>
          <a:xfrm>
            <a:off x="350630" y="492609"/>
            <a:ext cx="6964570" cy="61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Studpath-Empowering-College-Students</Template>
  <TotalTime>0</TotalTime>
  <Words>330</Words>
  <Application>Microsoft Office PowerPoint</Application>
  <PresentationFormat>Custom</PresentationFormat>
  <Paragraphs>57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Baskerville Old Face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suryadev singh rathore</dc:creator>
  <cp:lastModifiedBy>suryadev singh rathore</cp:lastModifiedBy>
  <cp:revision>1</cp:revision>
  <dcterms:created xsi:type="dcterms:W3CDTF">2024-08-07T17:47:09Z</dcterms:created>
  <dcterms:modified xsi:type="dcterms:W3CDTF">2024-08-07T17:47:32Z</dcterms:modified>
</cp:coreProperties>
</file>